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</p:sldIdLst>
  <p:sldSz cx="18288000" cy="10287000"/>
  <p:notesSz cx="6858000" cy="9144000"/>
  <p:embeddedFontLst>
    <p:embeddedFont>
      <p:font typeface="DNP  秀英角ゴシック金  Std Light" panose="020B0600070205080204" charset="-128"/>
      <p:regular r:id="rId19"/>
    </p:embeddedFont>
    <p:embeddedFont>
      <p:font typeface="マティス Bold" panose="020B0600070205080204" charset="-128"/>
      <p:regular r:id="rId20"/>
    </p:embeddedFont>
    <p:embeddedFont>
      <p:font typeface="マティス Light" panose="020B0600070205080204" charset="-128"/>
      <p:regular r:id="rId21"/>
    </p:embeddedFont>
    <p:embeddedFont>
      <p:font typeface="マティスV" panose="020B0600070205080204" charset="-128"/>
      <p:regular r:id="rId22"/>
    </p:embeddedFont>
    <p:embeddedFont>
      <p:font typeface="マティスV Bold" panose="020B0600070205080204" charset="-128"/>
      <p:regular r:id="rId23"/>
    </p:embeddedFont>
    <p:embeddedFont>
      <p:font typeface="Bebas Neue" panose="020B0606020202050201" pitchFamily="34" charset="0"/>
      <p:regular r:id="rId24"/>
    </p:embeddedFont>
    <p:embeddedFont>
      <p:font typeface="Tangerine" panose="020B060007020508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菜月 貝原" userId="dbf0b1b725f40608" providerId="LiveId" clId="{A8F78178-790C-4ADC-A2A6-4CDF0A8068AB}"/>
    <pc:docChg chg="modSld">
      <pc:chgData name="菜月 貝原" userId="dbf0b1b725f40608" providerId="LiveId" clId="{A8F78178-790C-4ADC-A2A6-4CDF0A8068AB}" dt="2024-12-17T09:52:50.771" v="17" actId="1037"/>
      <pc:docMkLst>
        <pc:docMk/>
      </pc:docMkLst>
      <pc:sldChg chg="modSp mod">
        <pc:chgData name="菜月 貝原" userId="dbf0b1b725f40608" providerId="LiveId" clId="{A8F78178-790C-4ADC-A2A6-4CDF0A8068AB}" dt="2024-12-17T09:52:50.771" v="17" actId="1037"/>
        <pc:sldMkLst>
          <pc:docMk/>
          <pc:sldMk cId="0" sldId="259"/>
        </pc:sldMkLst>
        <pc:spChg chg="mod">
          <ac:chgData name="菜月 貝原" userId="dbf0b1b725f40608" providerId="LiveId" clId="{A8F78178-790C-4ADC-A2A6-4CDF0A8068AB}" dt="2024-12-17T09:52:28.694" v="11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菜月 貝原" userId="dbf0b1b725f40608" providerId="LiveId" clId="{A8F78178-790C-4ADC-A2A6-4CDF0A8068AB}" dt="2024-12-17T09:52:50.771" v="17" actId="1037"/>
          <ac:spMkLst>
            <pc:docMk/>
            <pc:sldMk cId="0" sldId="259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2301" y="2335365"/>
            <a:ext cx="15326691" cy="411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9"/>
              </a:lnSpc>
            </a:pPr>
            <a:r>
              <a:rPr lang="en-US" sz="23999" spc="959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STAR VOTE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950584" y="1028700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3712521" y="57115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13712521" y="1028700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028700" y="5789637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9146122" y="7176781"/>
            <a:ext cx="47625" cy="609680"/>
            <a:chOff x="0" y="0"/>
            <a:chExt cx="12543" cy="1605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160574"/>
            </a:xfrm>
            <a:custGeom>
              <a:avLst/>
              <a:gdLst/>
              <a:ahLst/>
              <a:cxnLst/>
              <a:rect l="l" t="t" r="r" b="b"/>
              <a:pathLst>
                <a:path w="12543" h="160574">
                  <a:moveTo>
                    <a:pt x="0" y="0"/>
                  </a:moveTo>
                  <a:lnTo>
                    <a:pt x="12543" y="0"/>
                  </a:lnTo>
                  <a:lnTo>
                    <a:pt x="12543" y="160574"/>
                  </a:lnTo>
                  <a:lnTo>
                    <a:pt x="0" y="160574"/>
                  </a:lnTo>
                  <a:close/>
                </a:path>
              </a:pathLst>
            </a:custGeom>
            <a:solidFill>
              <a:srgbClr val="F7CE4C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543" cy="208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25912" y="1028700"/>
            <a:ext cx="2158061" cy="2158061"/>
          </a:xfrm>
          <a:custGeom>
            <a:avLst/>
            <a:gdLst/>
            <a:ahLst/>
            <a:cxnLst/>
            <a:rect l="l" t="t" r="r" b="b"/>
            <a:pathLst>
              <a:path w="2158061" h="2158061">
                <a:moveTo>
                  <a:pt x="0" y="0"/>
                </a:moveTo>
                <a:lnTo>
                  <a:pt x="2158060" y="0"/>
                </a:lnTo>
                <a:lnTo>
                  <a:pt x="2158060" y="2158061"/>
                </a:lnTo>
                <a:lnTo>
                  <a:pt x="0" y="2158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950134" y="6806934"/>
            <a:ext cx="524785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BE THE 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6122" y="6806934"/>
            <a:ext cx="524785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PERFECT IDOL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06143" y="5743935"/>
            <a:ext cx="667571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投票アプリプレゼンテーション</a:t>
            </a:r>
            <a:endParaRPr lang="en-US" sz="3500" b="1" dirty="0">
              <a:solidFill>
                <a:srgbClr val="F7CE4C"/>
              </a:solidFill>
              <a:latin typeface="マティス Bold"/>
              <a:ea typeface="マティス Bold"/>
              <a:cs typeface="マティス Bold"/>
              <a:sym typeface="マティス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3758148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43028" y="5463241"/>
            <a:ext cx="7610119" cy="4505910"/>
            <a:chOff x="0" y="0"/>
            <a:chExt cx="10146826" cy="6007880"/>
          </a:xfrm>
        </p:grpSpPr>
        <p:sp>
          <p:nvSpPr>
            <p:cNvPr id="5" name="Freeform 5"/>
            <p:cNvSpPr/>
            <p:nvPr/>
          </p:nvSpPr>
          <p:spPr>
            <a:xfrm rot="1491893">
              <a:off x="7200425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6648467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01001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82304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174066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207689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7439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298457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491893">
              <a:off x="6804581" y="312432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 rot="1268352">
              <a:off x="6252623" y="237901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05157" y="312432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886459" y="242255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46386">
              <a:off x="5778221" y="3270588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1844" y="31235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078547" y="296223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886459" y="147475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73390" y="28224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081302" y="228279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006687" y="298378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805157" y="21765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078547" y="201443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3811844" y="217574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446386">
              <a:off x="3973064" y="3130830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 rot="1268352">
              <a:off x="6252623" y="143120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 rot="1446386">
              <a:off x="5778221" y="2322785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9"/>
                  </a:lnTo>
                  <a:lnTo>
                    <a:pt x="0" y="2168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268352">
              <a:off x="4447466" y="223925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 rot="1491893">
              <a:off x="6804581" y="21765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 rot="1491893">
              <a:off x="4999424" y="298457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3180635" y="4617569"/>
            <a:ext cx="7065832" cy="4795814"/>
          </a:xfrm>
          <a:custGeom>
            <a:avLst/>
            <a:gdLst/>
            <a:ahLst/>
            <a:cxnLst/>
            <a:rect l="l" t="t" r="r" b="b"/>
            <a:pathLst>
              <a:path w="7065832" h="4795814">
                <a:moveTo>
                  <a:pt x="0" y="0"/>
                </a:moveTo>
                <a:lnTo>
                  <a:pt x="7065833" y="0"/>
                </a:lnTo>
                <a:lnTo>
                  <a:pt x="7065833" y="4795814"/>
                </a:lnTo>
                <a:lnTo>
                  <a:pt x="0" y="4795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80635" y="3277455"/>
            <a:ext cx="10840165" cy="482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③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CDに付属しているシリアルナンバーを入力してページに進む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</p:txBody>
      </p:sp>
      <p:sp>
        <p:nvSpPr>
          <p:cNvPr id="40" name="Freeform 40"/>
          <p:cNvSpPr/>
          <p:nvPr/>
        </p:nvSpPr>
        <p:spPr>
          <a:xfrm>
            <a:off x="13222712" y="3478760"/>
            <a:ext cx="2707735" cy="5934622"/>
          </a:xfrm>
          <a:custGeom>
            <a:avLst/>
            <a:gdLst/>
            <a:ahLst/>
            <a:cxnLst/>
            <a:rect l="l" t="t" r="r" b="b"/>
            <a:pathLst>
              <a:path w="2707735" h="5934622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66387" y="7716197"/>
            <a:ext cx="1248209" cy="1371658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5537840" y="6226249"/>
            <a:ext cx="2507357" cy="63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  <a:spcBef>
                <a:spcPct val="0"/>
              </a:spcBef>
            </a:pPr>
            <a:r>
              <a:rPr lang="en-US" sz="2408" spc="120" dirty="0">
                <a:solidFill>
                  <a:srgbClr val="000000"/>
                </a:solidFill>
                <a:latin typeface="DNP  秀英角ゴシック金  Std Light"/>
                <a:ea typeface="DNP  秀英角ゴシック金  Std Light"/>
                <a:cs typeface="DNP  秀英角ゴシック金  Std Light"/>
                <a:sym typeface="DNP  秀英角ゴシック金  Std Light"/>
              </a:rPr>
              <a:t>ABC123XYZ456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0635" y="4017703"/>
            <a:ext cx="8495753" cy="5240597"/>
          </a:xfrm>
          <a:custGeom>
            <a:avLst/>
            <a:gdLst/>
            <a:ahLst/>
            <a:cxnLst/>
            <a:rect l="l" t="t" r="r" b="b"/>
            <a:pathLst>
              <a:path w="8495753" h="5240597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836304" y="4926200"/>
            <a:ext cx="8451696" cy="5004243"/>
            <a:chOff x="0" y="0"/>
            <a:chExt cx="11268928" cy="6672324"/>
          </a:xfrm>
        </p:grpSpPr>
        <p:sp>
          <p:nvSpPr>
            <p:cNvPr id="5" name="Freeform 5"/>
            <p:cNvSpPr/>
            <p:nvPr/>
          </p:nvSpPr>
          <p:spPr>
            <a:xfrm rot="1491893">
              <a:off x="7989824" y="129531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3" y="0"/>
                  </a:lnTo>
                  <a:lnTo>
                    <a:pt x="2842163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7377965" y="476547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44403" y="129531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645282" y="5243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850992" y="145598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673002" y="129444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1" y="0"/>
                  </a:lnTo>
                  <a:lnTo>
                    <a:pt x="2828421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858613" y="111724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 rot="1491893">
              <a:off x="7550204" y="349528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3" y="0"/>
                  </a:lnTo>
                  <a:lnTo>
                    <a:pt x="2842163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6938345" y="2676518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04783" y="34952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205663" y="2724352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6411372" y="365595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233383" y="349441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18993" y="331721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5545421" y="334175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4933563" y="2522988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6" y="0"/>
                  </a:lnTo>
                  <a:lnTo>
                    <a:pt x="2839886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334175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00880" y="2570822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4406589" y="350242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28600" y="334088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414210" y="31636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6767622" y="1239835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6155764" y="421072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222201" y="1239835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423081" y="468906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5628791" y="1400507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450801" y="123897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636411" y="1061765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11676388" y="3448578"/>
            <a:ext cx="5301647" cy="5809722"/>
          </a:xfrm>
          <a:custGeom>
            <a:avLst/>
            <a:gdLst/>
            <a:ahLst/>
            <a:cxnLst/>
            <a:rect l="l" t="t" r="r" b="b"/>
            <a:pathLst>
              <a:path w="5301647" h="5809722">
                <a:moveTo>
                  <a:pt x="0" y="0"/>
                </a:moveTo>
                <a:lnTo>
                  <a:pt x="5301647" y="0"/>
                </a:lnTo>
                <a:lnTo>
                  <a:pt x="5301647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80635" y="3145385"/>
            <a:ext cx="5887165" cy="482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現在のランキングが表示される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</p:txBody>
      </p:sp>
      <p:sp>
        <p:nvSpPr>
          <p:cNvPr id="40" name="Freeform 40"/>
          <p:cNvSpPr/>
          <p:nvPr/>
        </p:nvSpPr>
        <p:spPr>
          <a:xfrm rot="-10800000" flipH="1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012944" y="4445015"/>
            <a:ext cx="7555385" cy="5200000"/>
            <a:chOff x="0" y="0"/>
            <a:chExt cx="10073847" cy="6933333"/>
          </a:xfrm>
        </p:grpSpPr>
        <p:sp>
          <p:nvSpPr>
            <p:cNvPr id="5" name="Freeform 5"/>
            <p:cNvSpPr/>
            <p:nvPr/>
          </p:nvSpPr>
          <p:spPr>
            <a:xfrm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128023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09325" y="2468467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134710" y="316945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01413" y="300814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35935" y="354662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813480" y="447109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553011" y="32399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09325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65100" y="289520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92085" y="27098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8545" y="193833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55012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36315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461700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2840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3180635" y="4017703"/>
            <a:ext cx="5817951" cy="5240597"/>
          </a:xfrm>
          <a:custGeom>
            <a:avLst/>
            <a:gdLst/>
            <a:ahLst/>
            <a:cxnLst/>
            <a:rect l="l" t="t" r="r" b="b"/>
            <a:pathLst>
              <a:path w="5817951" h="5240597">
                <a:moveTo>
                  <a:pt x="0" y="0"/>
                </a:moveTo>
                <a:lnTo>
                  <a:pt x="5817951" y="0"/>
                </a:lnTo>
                <a:lnTo>
                  <a:pt x="5817951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10913389" y="3926836"/>
            <a:ext cx="5754496" cy="5809722"/>
          </a:xfrm>
          <a:custGeom>
            <a:avLst/>
            <a:gdLst/>
            <a:ahLst/>
            <a:cxnLst/>
            <a:rect l="l" t="t" r="r" b="b"/>
            <a:pathLst>
              <a:path w="5754496" h="5809722">
                <a:moveTo>
                  <a:pt x="0" y="0"/>
                </a:moveTo>
                <a:lnTo>
                  <a:pt x="5754496" y="0"/>
                </a:lnTo>
                <a:lnTo>
                  <a:pt x="5754496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517860" y="7910684"/>
            <a:ext cx="1277308" cy="1403635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80635" y="3145385"/>
            <a:ext cx="6344365" cy="482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投票したいアイドルを選択・投票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635" y="3145385"/>
            <a:ext cx="6191965" cy="482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⑤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投票後のランキングが表示される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</p:txBody>
      </p:sp>
      <p:sp>
        <p:nvSpPr>
          <p:cNvPr id="9" name="Freeform 9"/>
          <p:cNvSpPr/>
          <p:nvPr/>
        </p:nvSpPr>
        <p:spPr>
          <a:xfrm rot="-10800000" flipH="1">
            <a:off x="13868752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3180635" y="4007095"/>
            <a:ext cx="8495753" cy="5240597"/>
          </a:xfrm>
          <a:custGeom>
            <a:avLst/>
            <a:gdLst/>
            <a:ahLst/>
            <a:cxnLst/>
            <a:rect l="l" t="t" r="r" b="b"/>
            <a:pathLst>
              <a:path w="8495753" h="5240597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1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352143" y="4653475"/>
            <a:ext cx="7555385" cy="5200000"/>
            <a:chOff x="0" y="0"/>
            <a:chExt cx="10073847" cy="6933333"/>
          </a:xfrm>
        </p:grpSpPr>
        <p:sp>
          <p:nvSpPr>
            <p:cNvPr id="12" name="Freeform 12"/>
            <p:cNvSpPr/>
            <p:nvPr/>
          </p:nvSpPr>
          <p:spPr>
            <a:xfrm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128023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209325" y="2468467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134710" y="316945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01413" y="300814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935935" y="354662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813480" y="447109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553011" y="32399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209325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65100" y="289520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92085" y="27098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38545" y="193833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3"/>
            <p:cNvSpPr/>
            <p:nvPr/>
          </p:nvSpPr>
          <p:spPr>
            <a:xfrm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4"/>
            <p:cNvSpPr/>
            <p:nvPr/>
          </p:nvSpPr>
          <p:spPr>
            <a:xfrm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455012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36315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7"/>
            <p:cNvSpPr/>
            <p:nvPr/>
          </p:nvSpPr>
          <p:spPr>
            <a:xfrm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461700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72840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1676388" y="3702798"/>
            <a:ext cx="4906895" cy="5401115"/>
          </a:xfrm>
          <a:custGeom>
            <a:avLst/>
            <a:gdLst/>
            <a:ahLst/>
            <a:cxnLst/>
            <a:rect l="l" t="t" r="r" b="b"/>
            <a:pathLst>
              <a:path w="4906895" h="5401115">
                <a:moveTo>
                  <a:pt x="0" y="0"/>
                </a:moveTo>
                <a:lnTo>
                  <a:pt x="4906896" y="0"/>
                </a:lnTo>
                <a:lnTo>
                  <a:pt x="4906896" y="5401115"/>
                </a:lnTo>
                <a:lnTo>
                  <a:pt x="0" y="5401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97363" y="1588028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System Architecture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3411804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963890" y="4980716"/>
            <a:ext cx="3010629" cy="234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</a:p>
        </p:txBody>
      </p:sp>
      <p:sp>
        <p:nvSpPr>
          <p:cNvPr id="11" name="Freeform 11"/>
          <p:cNvSpPr/>
          <p:nvPr/>
        </p:nvSpPr>
        <p:spPr>
          <a:xfrm>
            <a:off x="7139836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214254" y="5748333"/>
            <a:ext cx="1965963" cy="81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Python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839397" y="4084825"/>
            <a:ext cx="4036799" cy="4061120"/>
          </a:xfrm>
          <a:custGeom>
            <a:avLst/>
            <a:gdLst/>
            <a:ahLst/>
            <a:cxnLst/>
            <a:rect l="l" t="t" r="r" b="b"/>
            <a:pathLst>
              <a:path w="4036799" h="4061120">
                <a:moveTo>
                  <a:pt x="0" y="0"/>
                </a:moveTo>
                <a:lnTo>
                  <a:pt x="4036799" y="0"/>
                </a:lnTo>
                <a:lnTo>
                  <a:pt x="4036799" y="4061120"/>
                </a:lnTo>
                <a:lnTo>
                  <a:pt x="0" y="40611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01" r="-30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563006" y="5813370"/>
            <a:ext cx="2719531" cy="67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1"/>
              </a:lnSpc>
            </a:pPr>
            <a:r>
              <a:rPr lang="en-US" sz="4866" spc="243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PostgreSQL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2723974" y="3330795"/>
            <a:ext cx="6074870" cy="5534882"/>
          </a:xfrm>
          <a:custGeom>
            <a:avLst/>
            <a:gdLst/>
            <a:ahLst/>
            <a:cxnLst/>
            <a:rect l="l" t="t" r="r" b="b"/>
            <a:pathLst>
              <a:path w="6074870" h="5534882">
                <a:moveTo>
                  <a:pt x="0" y="0"/>
                </a:moveTo>
                <a:lnTo>
                  <a:pt x="6074870" y="0"/>
                </a:lnTo>
                <a:lnTo>
                  <a:pt x="6074870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961244" y="1504104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Risk and Countermeasures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748600"/>
            <a:ext cx="6182756" cy="115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 b="1" spc="-85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シリアルナンバーの予測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791906"/>
            <a:ext cx="6341910" cy="280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固定長の英数字という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形式を用いる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例: ABC123XYZ456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961244" y="1647677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Budget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13852" y="3210755"/>
            <a:ext cx="1875576" cy="144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399" b="1" spc="-107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予算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913852" y="5391265"/>
            <a:ext cx="6341910" cy="2841701"/>
            <a:chOff x="0" y="0"/>
            <a:chExt cx="8455880" cy="378893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23875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アプリ制作費：40万円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35936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アプリ運用費：30万円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51348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アプリ保守費：30万円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3723700" y="4375300"/>
            <a:ext cx="1084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974788" y="7453484"/>
            <a:ext cx="4160143" cy="134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  <a:spcBef>
                <a:spcPct val="0"/>
              </a:spcBef>
            </a:pPr>
            <a:r>
              <a:rPr lang="en-US" sz="5850" spc="292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計 100万円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961244" y="1504104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Thank you.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63799" y="3050100"/>
            <a:ext cx="2133758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279">
                <a:solidFill>
                  <a:srgbClr val="FFFFFF"/>
                </a:solidFill>
                <a:latin typeface="Tangerine"/>
                <a:ea typeface="Tangerine"/>
                <a:cs typeface="Tangerine"/>
                <a:sym typeface="Tangerine"/>
              </a:rPr>
              <a:t>message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08907" y="4307434"/>
            <a:ext cx="9955880" cy="334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7"/>
              </a:lnSpc>
            </a:pPr>
            <a:r>
              <a:rPr lang="en-US" sz="3448" spc="-68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韓国アイドルやサブスクリプションの登場など、難関なことが多いと思いますが、J社のアイドルが一番キラキラしていると私は感じています！このプロジェクトを通してJ社の勢いを取り戻してください！私はもちろん平野紫耀くんに投票します！！　　　　　　　　　　　　　　　　　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77626" y="7515545"/>
            <a:ext cx="2017365" cy="78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3450" spc="172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貝原 菜月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1671" y="1448725"/>
            <a:ext cx="10304658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379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Whet is Star Vote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0019776" y="3008285"/>
            <a:ext cx="5399460" cy="5958024"/>
          </a:xfrm>
          <a:custGeom>
            <a:avLst/>
            <a:gdLst/>
            <a:ahLst/>
            <a:cxnLst/>
            <a:rect l="l" t="t" r="r" b="b"/>
            <a:pathLst>
              <a:path w="5399460" h="5958024">
                <a:moveTo>
                  <a:pt x="0" y="0"/>
                </a:moveTo>
                <a:lnTo>
                  <a:pt x="5399459" y="0"/>
                </a:lnTo>
                <a:lnTo>
                  <a:pt x="5399459" y="5958025"/>
                </a:lnTo>
                <a:lnTo>
                  <a:pt x="0" y="595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188049" y="2829954"/>
            <a:ext cx="5639001" cy="589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男性アイドルグループを数多く世に生み出してきたJ社が2024年で設立80周年を迎える。その記念プロジェクトとして約40名のアイドルからファンの投票でTOP5を選出し、シングルをリリースするという「StarVote」プロジェクトが始動する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66138" y="3403511"/>
            <a:ext cx="4077371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～資金の調達 ～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2579" y="4504157"/>
            <a:ext cx="5391191" cy="387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サブスクリプションの登場により、CDやアルバムの売り上が減少しているため、資金を調達したい。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7881" y="3403511"/>
            <a:ext cx="4273896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～再認知の促進～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92290" y="4504157"/>
            <a:ext cx="4965078" cy="387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アイドル激戦時代となりJ事務所の王者感が薄れている。話題性を上げることで再認知されたい。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1201400" y="4030307"/>
            <a:ext cx="4817640" cy="4588802"/>
          </a:xfrm>
          <a:custGeom>
            <a:avLst/>
            <a:gdLst/>
            <a:ahLst/>
            <a:cxnLst/>
            <a:rect l="l" t="t" r="r" b="b"/>
            <a:pathLst>
              <a:path w="4817640" h="4588802">
                <a:moveTo>
                  <a:pt x="0" y="0"/>
                </a:moveTo>
                <a:lnTo>
                  <a:pt x="4817640" y="0"/>
                </a:lnTo>
                <a:lnTo>
                  <a:pt x="4817640" y="4588802"/>
                </a:lnTo>
                <a:lnTo>
                  <a:pt x="0" y="4588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43634" y="3510666"/>
            <a:ext cx="10593568" cy="136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 dirty="0" err="1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どうやったら</a:t>
            </a:r>
            <a:r>
              <a:rPr lang="en-US" sz="3989" spc="-79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、</a:t>
            </a:r>
            <a:r>
              <a:rPr lang="ja-JP" altLang="en-US" sz="3989" spc="-79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プロジェクト</a:t>
            </a:r>
            <a:r>
              <a:rPr lang="en-US" sz="3989" spc="-79" dirty="0" err="1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を盛り上げれるか</a:t>
            </a:r>
            <a:r>
              <a:rPr lang="en-US" sz="3989" spc="-79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…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09800" y="4293786"/>
            <a:ext cx="9416689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 dirty="0" err="1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そもそも投票ツールの作成ができない</a:t>
            </a:r>
            <a:r>
              <a:rPr lang="en-US" sz="3989" spc="-79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…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708295" y="6098236"/>
            <a:ext cx="5550763" cy="2035431"/>
            <a:chOff x="-154383" y="0"/>
            <a:chExt cx="7401017" cy="2713907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7246634" cy="2713907"/>
            </a:xfrm>
            <a:custGeom>
              <a:avLst/>
              <a:gdLst/>
              <a:ahLst/>
              <a:cxnLst/>
              <a:rect l="l" t="t" r="r" b="b"/>
              <a:pathLst>
                <a:path w="7246634" h="2713907">
                  <a:moveTo>
                    <a:pt x="0" y="0"/>
                  </a:moveTo>
                  <a:lnTo>
                    <a:pt x="7246634" y="0"/>
                  </a:lnTo>
                  <a:lnTo>
                    <a:pt x="7246634" y="2713907"/>
                  </a:lnTo>
                  <a:lnTo>
                    <a:pt x="0" y="2713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54383" y="627289"/>
              <a:ext cx="6896610" cy="15923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 spc="-70" dirty="0" err="1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俺ヲタクの心理なんか</a:t>
              </a:r>
              <a:endParaRPr lang="en-US" sz="3500" b="1" spc="-70" dirty="0">
                <a:solidFill>
                  <a:srgbClr val="3F3F3F"/>
                </a:solidFill>
                <a:latin typeface="マティス Bold"/>
                <a:ea typeface="マティス Bold"/>
                <a:cs typeface="マティス Bold"/>
                <a:sym typeface="マティス Bold"/>
              </a:endParaRPr>
            </a:p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spc="-70" dirty="0" err="1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分かんねえよ</a:t>
              </a:r>
              <a:r>
                <a:rPr lang="en-US" sz="3500" b="1" spc="-70" dirty="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…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1647903" y="2824934"/>
            <a:ext cx="4406645" cy="5875526"/>
          </a:xfrm>
          <a:custGeom>
            <a:avLst/>
            <a:gdLst/>
            <a:ahLst/>
            <a:cxnLst/>
            <a:rect l="l" t="t" r="r" b="b"/>
            <a:pathLst>
              <a:path w="4406645" h="5875526">
                <a:moveTo>
                  <a:pt x="0" y="0"/>
                </a:moveTo>
                <a:lnTo>
                  <a:pt x="4406644" y="0"/>
                </a:lnTo>
                <a:lnTo>
                  <a:pt x="4406644" y="5875526"/>
                </a:lnTo>
                <a:lnTo>
                  <a:pt x="0" y="587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037" y="2954318"/>
            <a:ext cx="5682272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●アイドル応援歴20年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8744" y="3921197"/>
            <a:ext cx="9217363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●６月からプログラミングの勉強を開始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86600" y="6087637"/>
            <a:ext cx="4763579" cy="1783989"/>
            <a:chOff x="0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10800000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90667" y="798925"/>
              <a:ext cx="4739276" cy="7544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spc="-70" dirty="0" err="1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私の出番</a:t>
              </a:r>
              <a:r>
                <a:rPr lang="en-US" sz="3500" b="1" spc="-70" dirty="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！！！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3376072" y="440582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470943" y="4771915"/>
            <a:ext cx="5111517" cy="5624778"/>
          </a:xfrm>
          <a:custGeom>
            <a:avLst/>
            <a:gdLst/>
            <a:ahLst/>
            <a:cxnLst/>
            <a:rect l="l" t="t" r="r" b="b"/>
            <a:pathLst>
              <a:path w="5111517" h="5624778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610669" y="1251138"/>
            <a:ext cx="1106666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4915" y="2950837"/>
            <a:ext cx="13762836" cy="199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</a:t>
            </a:r>
            <a:r>
              <a:rPr lang="en-US" sz="4550" b="1" spc="-91" dirty="0" err="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アイドルは既にシングル曲の歌やダンスを練習中</a:t>
            </a: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！</a:t>
            </a:r>
          </a:p>
          <a:p>
            <a:pPr algn="l">
              <a:lnSpc>
                <a:spcPts val="6370"/>
              </a:lnSpc>
            </a:pP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</a:t>
            </a:r>
            <a:r>
              <a:rPr lang="en-US" sz="4550" b="1" spc="-91" dirty="0" err="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初披露の場として紅白歌合戦への出場決定済み</a:t>
            </a: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！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15574" y="5482278"/>
            <a:ext cx="4763579" cy="1783989"/>
            <a:chOff x="0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53467" y="464711"/>
              <a:ext cx="4751290" cy="1364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b="1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  <a:endParaRPr lang="en-US" sz="2984" b="1" spc="-59" dirty="0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endParaRP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b="1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</a:t>
              </a:r>
              <a:r>
                <a:rPr lang="en-US" sz="2984" b="1" spc="-59" dirty="0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97363" y="7266267"/>
            <a:ext cx="9246702" cy="4660987"/>
            <a:chOff x="0" y="0"/>
            <a:chExt cx="12328937" cy="6214650"/>
          </a:xfrm>
        </p:grpSpPr>
        <p:sp>
          <p:nvSpPr>
            <p:cNvPr id="16" name="Freeform 16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3376072" y="440582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470943" y="4771915"/>
            <a:ext cx="5111517" cy="5624778"/>
          </a:xfrm>
          <a:custGeom>
            <a:avLst/>
            <a:gdLst/>
            <a:ahLst/>
            <a:cxnLst/>
            <a:rect l="l" t="t" r="r" b="b"/>
            <a:pathLst>
              <a:path w="5111517" h="5624778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610669" y="1251138"/>
            <a:ext cx="1106666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4916" y="2663819"/>
            <a:ext cx="13762836" cy="199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</a:t>
            </a:r>
            <a:r>
              <a:rPr lang="en-US" sz="4550" b="1" spc="-91" dirty="0" err="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アイドルは既にシングル曲の歌やダンスを練習中</a:t>
            </a: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！</a:t>
            </a:r>
          </a:p>
          <a:p>
            <a:pPr algn="l">
              <a:lnSpc>
                <a:spcPts val="6370"/>
              </a:lnSpc>
            </a:pP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</a:t>
            </a:r>
            <a:r>
              <a:rPr lang="en-US" sz="4550" b="1" spc="-91" dirty="0" err="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初披露の場として紅白歌合戦への出場決定済み</a:t>
            </a:r>
            <a:r>
              <a:rPr lang="en-US" sz="4550" b="1" spc="-91" dirty="0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！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082523" y="5256146"/>
            <a:ext cx="4763579" cy="1783989"/>
            <a:chOff x="-44068" y="-301509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10800000">
              <a:off x="-44068" y="-301509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62347" y="203452"/>
              <a:ext cx="4751290" cy="163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  <a:endParaRPr lang="en-US" sz="2984" spc="-59" dirty="0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endParaRP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</a:t>
              </a:r>
              <a:r>
                <a:rPr lang="en-US" sz="2984" spc="-59" dirty="0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97363" y="7266267"/>
            <a:ext cx="9246702" cy="4660987"/>
            <a:chOff x="0" y="0"/>
            <a:chExt cx="12328937" cy="6214650"/>
          </a:xfrm>
        </p:grpSpPr>
        <p:sp>
          <p:nvSpPr>
            <p:cNvPr id="16" name="Freeform 16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5" name="Freeform 25"/>
          <p:cNvSpPr/>
          <p:nvPr/>
        </p:nvSpPr>
        <p:spPr>
          <a:xfrm rot="10800000" flipH="1">
            <a:off x="11667883" y="4712600"/>
            <a:ext cx="4763579" cy="1783989"/>
          </a:xfrm>
          <a:custGeom>
            <a:avLst/>
            <a:gdLst/>
            <a:ahLst/>
            <a:cxnLst/>
            <a:rect l="l" t="t" r="r" b="b"/>
            <a:pathLst>
              <a:path w="6351439" h="2378652">
                <a:moveTo>
                  <a:pt x="6351439" y="0"/>
                </a:moveTo>
                <a:lnTo>
                  <a:pt x="0" y="0"/>
                </a:lnTo>
                <a:lnTo>
                  <a:pt x="0" y="2378652"/>
                </a:lnTo>
                <a:lnTo>
                  <a:pt x="6351439" y="2378652"/>
                </a:lnTo>
                <a:lnTo>
                  <a:pt x="63514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2248141" y="5018101"/>
            <a:ext cx="4042537" cy="122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984" spc="-59" dirty="0" err="1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紅白にでたら</a:t>
            </a:r>
            <a:endParaRPr lang="en-US" sz="2984" spc="-59" dirty="0">
              <a:solidFill>
                <a:srgbClr val="3F3F3F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  <a:p>
            <a:pPr algn="ctr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 err="1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もっと有名になれる</a:t>
            </a:r>
            <a:r>
              <a:rPr lang="en-US" sz="2984" spc="-59" dirty="0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！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4403351" y="5800316"/>
            <a:ext cx="9246702" cy="4660987"/>
            <a:chOff x="0" y="0"/>
            <a:chExt cx="12328937" cy="6214650"/>
          </a:xfrm>
        </p:grpSpPr>
        <p:sp>
          <p:nvSpPr>
            <p:cNvPr id="28" name="Freeform 28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3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2147469" y="3978788"/>
            <a:ext cx="5613327" cy="5077974"/>
          </a:xfrm>
          <a:custGeom>
            <a:avLst/>
            <a:gdLst/>
            <a:ahLst/>
            <a:cxnLst/>
            <a:rect l="l" t="t" r="r" b="b"/>
            <a:pathLst>
              <a:path w="5613327" h="5077974">
                <a:moveTo>
                  <a:pt x="0" y="0"/>
                </a:moveTo>
                <a:lnTo>
                  <a:pt x="5613327" y="0"/>
                </a:lnTo>
                <a:lnTo>
                  <a:pt x="5613327" y="5077974"/>
                </a:lnTo>
                <a:lnTo>
                  <a:pt x="0" y="5077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Target &amp; 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7469" y="3304101"/>
            <a:ext cx="547559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＊J事務所アイドルのファン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52756" y="3304101"/>
            <a:ext cx="547559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＊投票方法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2756" y="4301050"/>
            <a:ext cx="7464061" cy="565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・J社所属グループのCDやアルバムに付属されるシリアルナンバーを利用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・シリアルナンバー１つにつき１票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・複数枚購入した場合は複数票可能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・一度使用したシリアルナンバーは使用不可となる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・投票期間は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【2024-12-18～2024-12-28】</a:t>
            </a:r>
          </a:p>
          <a:p>
            <a:pPr algn="l">
              <a:lnSpc>
                <a:spcPts val="4256"/>
              </a:lnSpc>
            </a:pPr>
            <a:endParaRPr lang="en-US" sz="3040" spc="-60">
              <a:solidFill>
                <a:srgbClr val="F7CE4C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  <a:p>
            <a:pPr algn="l">
              <a:lnSpc>
                <a:spcPts val="4256"/>
              </a:lnSpc>
            </a:pPr>
            <a:endParaRPr lang="en-US" sz="3040" spc="-60">
              <a:solidFill>
                <a:srgbClr val="F7CE4C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3446028" y="4614453"/>
            <a:ext cx="11395945" cy="4643847"/>
          </a:xfrm>
          <a:custGeom>
            <a:avLst/>
            <a:gdLst/>
            <a:ahLst/>
            <a:cxnLst/>
            <a:rect l="l" t="t" r="r" b="b"/>
            <a:pathLst>
              <a:path w="11395945" h="4643847">
                <a:moveTo>
                  <a:pt x="0" y="0"/>
                </a:moveTo>
                <a:lnTo>
                  <a:pt x="11395944" y="0"/>
                </a:lnTo>
                <a:lnTo>
                  <a:pt x="11395944" y="4643847"/>
                </a:lnTo>
                <a:lnTo>
                  <a:pt x="0" y="4643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1596896" y="6965212"/>
            <a:ext cx="5959368" cy="3003940"/>
            <a:chOff x="0" y="0"/>
            <a:chExt cx="7945824" cy="4005254"/>
          </a:xfrm>
        </p:grpSpPr>
        <p:sp>
          <p:nvSpPr>
            <p:cNvPr id="10" name="Freeform 10"/>
            <p:cNvSpPr/>
            <p:nvPr/>
          </p:nvSpPr>
          <p:spPr>
            <a:xfrm rot="1491893">
              <a:off x="4999424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 rot="1268352">
              <a:off x="4447466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81302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 rot="1446386">
              <a:off x="3973064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006687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73390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222712" y="3478760"/>
            <a:ext cx="2707735" cy="5934622"/>
          </a:xfrm>
          <a:custGeom>
            <a:avLst/>
            <a:gdLst/>
            <a:ahLst/>
            <a:cxnLst/>
            <a:rect l="l" t="t" r="r" b="b"/>
            <a:pathLst>
              <a:path w="2707735" h="5934622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0634" y="3145385"/>
            <a:ext cx="7411165" cy="1020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7"/>
              </a:lnSpc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①　</a:t>
            </a:r>
            <a:r>
              <a:rPr lang="en-US" sz="2984" spc="-59" dirty="0" err="1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J社所属アイドルのCDを購入</a:t>
            </a:r>
            <a:endParaRPr lang="en-US" sz="2984" spc="-59" dirty="0">
              <a:solidFill>
                <a:srgbClr val="F7CE4C"/>
              </a:solidFill>
              <a:latin typeface="マティスV"/>
              <a:ea typeface="マティスV"/>
              <a:cs typeface="マティスV"/>
              <a:sym typeface="マティスV"/>
            </a:endParaRPr>
          </a:p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 dirty="0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②「http://127.0.0.1:5000」にアクセス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214</Words>
  <Application>Microsoft Office PowerPoint</Application>
  <PresentationFormat>ユーザー設定</PresentationFormat>
  <Paragraphs>74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7" baseType="lpstr">
      <vt:lpstr>DNP  秀英角ゴシック金  Std Light</vt:lpstr>
      <vt:lpstr>Calibri</vt:lpstr>
      <vt:lpstr>Arial</vt:lpstr>
      <vt:lpstr>Bebas Neue</vt:lpstr>
      <vt:lpstr>マティスV</vt:lpstr>
      <vt:lpstr>Tangerine</vt:lpstr>
      <vt:lpstr>マティス Bold</vt:lpstr>
      <vt:lpstr>マティス Light</vt:lpstr>
      <vt:lpstr>マティスV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Luxury Minimalist Creative Portfolio Presentation</dc:title>
  <dc:creator>貝原菜月</dc:creator>
  <cp:lastModifiedBy>菜月 貝原</cp:lastModifiedBy>
  <cp:revision>3</cp:revision>
  <dcterms:created xsi:type="dcterms:W3CDTF">2006-08-16T00:00:00Z</dcterms:created>
  <dcterms:modified xsi:type="dcterms:W3CDTF">2024-12-17T09:53:02Z</dcterms:modified>
  <dc:identifier>DAGZIbo-f9c</dc:identifier>
</cp:coreProperties>
</file>